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9" r:id="rId1"/>
  </p:sldMasterIdLst>
  <p:notesMasterIdLst>
    <p:notesMasterId r:id="rId3"/>
  </p:notesMasterIdLst>
  <p:sldIdLst>
    <p:sldId id="318" r:id="rId2"/>
  </p:sldIdLst>
  <p:sldSz cx="9144000" cy="5143500" type="screen16x9"/>
  <p:notesSz cx="7099300" cy="10234613"/>
  <p:embeddedFontLst>
    <p:embeddedFont>
      <p:font typeface="Helvetica" panose="020B060402020202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9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9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9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9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924" algn="l" defTabSz="7619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909" algn="l" defTabSz="7619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893" algn="l" defTabSz="7619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878" algn="l" defTabSz="76197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  <a:srgbClr val="CC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235" autoAdjust="0"/>
    <p:restoredTop sz="98324" autoAdjust="0"/>
  </p:normalViewPr>
  <p:slideViewPr>
    <p:cSldViewPr>
      <p:cViewPr varScale="1">
        <p:scale>
          <a:sx n="154" d="100"/>
          <a:sy n="154" d="100"/>
        </p:scale>
        <p:origin x="1068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5059B0D7-C6A9-49C8-AE13-3E2BE8E6C3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241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98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97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95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939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924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909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893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878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59B0D7-C6A9-49C8-AE13-3E2BE8E6C32A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66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6556" cy="5141119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 dirty="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8226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131107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George Zontos, MD PhD</a:t>
            </a:r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52CE05F-7C36-4DFD-BE13-5C35096CE4B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168743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George Zontos, MD PhD</a:t>
            </a: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F20A5-18D7-44B6-95CD-6CE9A5473EA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3929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972301" y="457200"/>
            <a:ext cx="1943100" cy="41148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457200"/>
            <a:ext cx="5693834" cy="41148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George Zontos, MD PhD</a:t>
            </a: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03544-5EFD-4B1B-AE25-1C24A3A6768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0698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1143000" y="457200"/>
            <a:ext cx="77724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George Zontos, MD PhD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7D45E-C53F-4B7D-95EE-D57518AA1B6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765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George Zontos, MD PhD</a:t>
            </a: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B5D74-8B54-4DCA-8EFD-4688D5AD1EA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637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489" y="3305176"/>
            <a:ext cx="7772400" cy="1021556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0985" indent="0">
              <a:buNone/>
              <a:defRPr sz="1500"/>
            </a:lvl2pPr>
            <a:lvl3pPr marL="761970" indent="0">
              <a:buNone/>
              <a:defRPr sz="1300"/>
            </a:lvl3pPr>
            <a:lvl4pPr marL="1142954" indent="0">
              <a:buNone/>
              <a:defRPr sz="1200"/>
            </a:lvl4pPr>
            <a:lvl5pPr marL="1523939" indent="0">
              <a:buNone/>
              <a:defRPr sz="1200"/>
            </a:lvl5pPr>
            <a:lvl6pPr marL="1904924" indent="0">
              <a:buNone/>
              <a:defRPr sz="1200"/>
            </a:lvl6pPr>
            <a:lvl7pPr marL="2285909" indent="0">
              <a:buNone/>
              <a:defRPr sz="1200"/>
            </a:lvl7pPr>
            <a:lvl8pPr marL="2666893" indent="0">
              <a:buNone/>
              <a:defRPr sz="1200"/>
            </a:lvl8pPr>
            <a:lvl9pPr marL="3047878" indent="0">
              <a:buNone/>
              <a:defRPr sz="12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George Zontos, MD PhD</a:t>
            </a: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DF5FC-6E73-4BE5-A6AC-1A88000C6EB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610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143000" y="1485900"/>
            <a:ext cx="3818467" cy="30861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96934" y="1485900"/>
            <a:ext cx="3818467" cy="3086100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George Zontos, MD PhD</a:t>
            </a:r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CB5DC-D0EC-4661-A775-940B705ECF1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764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12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700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00" b="1"/>
            </a:lvl4pPr>
            <a:lvl5pPr marL="1523939" indent="0">
              <a:buNone/>
              <a:defRPr sz="1300" b="1"/>
            </a:lvl5pPr>
            <a:lvl6pPr marL="1904924" indent="0">
              <a:buNone/>
              <a:defRPr sz="1300" b="1"/>
            </a:lvl6pPr>
            <a:lvl7pPr marL="2285909" indent="0">
              <a:buNone/>
              <a:defRPr sz="1300" b="1"/>
            </a:lvl7pPr>
            <a:lvl8pPr marL="2666893" indent="0">
              <a:buNone/>
              <a:defRPr sz="1300" b="1"/>
            </a:lvl8pPr>
            <a:lvl9pPr marL="3047878" indent="0">
              <a:buNone/>
              <a:defRPr sz="13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700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00" b="1"/>
            </a:lvl4pPr>
            <a:lvl5pPr marL="1523939" indent="0">
              <a:buNone/>
              <a:defRPr sz="1300" b="1"/>
            </a:lvl5pPr>
            <a:lvl6pPr marL="1904924" indent="0">
              <a:buNone/>
              <a:defRPr sz="1300" b="1"/>
            </a:lvl6pPr>
            <a:lvl7pPr marL="2285909" indent="0">
              <a:buNone/>
              <a:defRPr sz="1300" b="1"/>
            </a:lvl7pPr>
            <a:lvl8pPr marL="2666893" indent="0">
              <a:buNone/>
              <a:defRPr sz="1300" b="1"/>
            </a:lvl8pPr>
            <a:lvl9pPr marL="3047878" indent="0">
              <a:buNone/>
              <a:defRPr sz="13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George Zontos, MD PhD</a:t>
            </a:r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81B6D-EA02-47ED-959A-9A0302E7CCC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87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George Zontos, MD PhD</a:t>
            </a:r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FF8CB-FEA7-40B4-9228-C5CCE3746DF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214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George Zontos, MD PhD</a:t>
            </a:r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85547-4131-46CB-8F11-82301628EF3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494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489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756" y="204788"/>
            <a:ext cx="5111044" cy="438983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489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0985" indent="0">
              <a:buNone/>
              <a:defRPr sz="1000"/>
            </a:lvl2pPr>
            <a:lvl3pPr marL="761970" indent="0">
              <a:buNone/>
              <a:defRPr sz="800"/>
            </a:lvl3pPr>
            <a:lvl4pPr marL="1142954" indent="0">
              <a:buNone/>
              <a:defRPr sz="700"/>
            </a:lvl4pPr>
            <a:lvl5pPr marL="1523939" indent="0">
              <a:buNone/>
              <a:defRPr sz="700"/>
            </a:lvl5pPr>
            <a:lvl6pPr marL="1904924" indent="0">
              <a:buNone/>
              <a:defRPr sz="700"/>
            </a:lvl6pPr>
            <a:lvl7pPr marL="2285909" indent="0">
              <a:buNone/>
              <a:defRPr sz="700"/>
            </a:lvl7pPr>
            <a:lvl8pPr marL="2666893" indent="0">
              <a:buNone/>
              <a:defRPr sz="700"/>
            </a:lvl8pPr>
            <a:lvl9pPr marL="3047878" indent="0">
              <a:buNone/>
              <a:defRPr sz="7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George Zontos, MD PhD</a:t>
            </a:r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44F25-74F3-4E4E-96E9-E1B4F78A950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608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111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0985" indent="0">
              <a:buNone/>
              <a:defRPr sz="2300"/>
            </a:lvl2pPr>
            <a:lvl3pPr marL="761970" indent="0">
              <a:buNone/>
              <a:defRPr sz="2000"/>
            </a:lvl3pPr>
            <a:lvl4pPr marL="1142954" indent="0">
              <a:buNone/>
              <a:defRPr sz="1700"/>
            </a:lvl4pPr>
            <a:lvl5pPr marL="1523939" indent="0">
              <a:buNone/>
              <a:defRPr sz="1700"/>
            </a:lvl5pPr>
            <a:lvl6pPr marL="1904924" indent="0">
              <a:buNone/>
              <a:defRPr sz="1700"/>
            </a:lvl6pPr>
            <a:lvl7pPr marL="2285909" indent="0">
              <a:buNone/>
              <a:defRPr sz="1700"/>
            </a:lvl7pPr>
            <a:lvl8pPr marL="2666893" indent="0">
              <a:buNone/>
              <a:defRPr sz="1700"/>
            </a:lvl8pPr>
            <a:lvl9pPr marL="3047878" indent="0">
              <a:buNone/>
              <a:defRPr sz="17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111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0985" indent="0">
              <a:buNone/>
              <a:defRPr sz="1000"/>
            </a:lvl2pPr>
            <a:lvl3pPr marL="761970" indent="0">
              <a:buNone/>
              <a:defRPr sz="800"/>
            </a:lvl3pPr>
            <a:lvl4pPr marL="1142954" indent="0">
              <a:buNone/>
              <a:defRPr sz="700"/>
            </a:lvl4pPr>
            <a:lvl5pPr marL="1523939" indent="0">
              <a:buNone/>
              <a:defRPr sz="700"/>
            </a:lvl5pPr>
            <a:lvl6pPr marL="1904924" indent="0">
              <a:buNone/>
              <a:defRPr sz="700"/>
            </a:lvl6pPr>
            <a:lvl7pPr marL="2285909" indent="0">
              <a:buNone/>
              <a:defRPr sz="700"/>
            </a:lvl7pPr>
            <a:lvl8pPr marL="2666893" indent="0">
              <a:buNone/>
              <a:defRPr sz="700"/>
            </a:lvl8pPr>
            <a:lvl9pPr marL="3047878" indent="0">
              <a:buNone/>
              <a:defRPr sz="7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George Zontos, MD PhD</a:t>
            </a:r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B31B9-F08D-49B1-A268-0F04B252923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720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6556" cy="5141119"/>
            <a:chOff x="0" y="0"/>
            <a:chExt cx="684" cy="4318"/>
          </a:xfrm>
        </p:grpSpPr>
        <p:sp>
          <p:nvSpPr>
            <p:cNvPr id="4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l-GR" dirty="0">
                <a:latin typeface="Times New Roman" pitchFamily="18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42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43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44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45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46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47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48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49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50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51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52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53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54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55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56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57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58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59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60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61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62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63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64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65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66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67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68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69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  <p:sp>
            <p:nvSpPr>
              <p:cNvPr id="70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l-GR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726" tIns="38363" rIns="76726" bIns="383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  <p:sp>
        <p:nvSpPr>
          <p:cNvPr id="1028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726" tIns="38363" rIns="76726" bIns="38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71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143000" y="4686300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76726" tIns="38363" rIns="76726" bIns="38363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2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4686300"/>
            <a:ext cx="28956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76726" tIns="38363" rIns="76726" bIns="38363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l-GR"/>
              <a:t>George Zontos, MD PhD</a:t>
            </a:r>
          </a:p>
        </p:txBody>
      </p:sp>
      <p:sp>
        <p:nvSpPr>
          <p:cNvPr id="73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686300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76726" tIns="38363" rIns="76726" bIns="38363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fld id="{8CFFFFCD-6302-4771-96A3-8C7522DC6C1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FFFF00"/>
          </a:solidFill>
          <a:latin typeface="Times New Roman" pitchFamily="18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700" b="1">
          <a:solidFill>
            <a:srgbClr val="FFFF00"/>
          </a:solidFill>
          <a:latin typeface="Times New Roman" pitchFamily="18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700" b="1">
          <a:solidFill>
            <a:srgbClr val="FFFF00"/>
          </a:solidFill>
          <a:latin typeface="Times New Roman" pitchFamily="18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700" b="1">
          <a:solidFill>
            <a:srgbClr val="FFFF00"/>
          </a:solidFill>
          <a:latin typeface="Times New Roman" pitchFamily="18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700" b="1">
          <a:solidFill>
            <a:srgbClr val="FFFF00"/>
          </a:solidFill>
          <a:latin typeface="Times New Roman" pitchFamily="18" charset="0"/>
        </a:defRPr>
      </a:lvl9pPr>
    </p:titleStyle>
    <p:bodyStyle>
      <a:lvl1pPr marL="285739" indent="-285739" algn="just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just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" pitchFamily="2" charset="2"/>
        <a:buChar char="Ø"/>
        <a:defRPr sz="2700">
          <a:solidFill>
            <a:schemeClr val="tx1"/>
          </a:solidFill>
          <a:latin typeface="+mn-lt"/>
        </a:defRPr>
      </a:lvl2pPr>
      <a:lvl3pPr marL="952462" indent="-190492" algn="just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q"/>
        <a:defRPr sz="2700">
          <a:solidFill>
            <a:schemeClr val="tx1"/>
          </a:solidFill>
          <a:latin typeface="+mn-lt"/>
        </a:defRPr>
      </a:lvl3pPr>
      <a:lvl4pPr marL="1333447" indent="-190492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700">
          <a:solidFill>
            <a:schemeClr val="tx1"/>
          </a:solidFill>
          <a:latin typeface="+mn-lt"/>
        </a:defRPr>
      </a:lvl4pPr>
      <a:lvl5pPr marL="1714431" indent="-190492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700">
          <a:solidFill>
            <a:schemeClr val="tx1"/>
          </a:solidFill>
          <a:latin typeface="+mn-lt"/>
        </a:defRPr>
      </a:lvl5pPr>
      <a:lvl6pPr marL="2095416" indent="-190492" algn="just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700">
          <a:solidFill>
            <a:schemeClr val="tx1"/>
          </a:solidFill>
          <a:latin typeface="+mn-lt"/>
        </a:defRPr>
      </a:lvl6pPr>
      <a:lvl7pPr marL="2476401" indent="-190492" algn="just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700">
          <a:solidFill>
            <a:schemeClr val="tx1"/>
          </a:solidFill>
          <a:latin typeface="+mn-lt"/>
        </a:defRPr>
      </a:lvl7pPr>
      <a:lvl8pPr marL="2857386" indent="-190492" algn="just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700">
          <a:solidFill>
            <a:schemeClr val="tx1"/>
          </a:solidFill>
          <a:latin typeface="+mn-lt"/>
        </a:defRPr>
      </a:lvl8pPr>
      <a:lvl9pPr marL="3238370" indent="-190492" algn="just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7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2340"/>
            <a:ext cx="6264016" cy="4154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5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 Application of  a Computer Aided Diagnosis (CAD) and Treatment Planning System in  FUE Harvesting Procedure. Design, Review and Practical Evaluation</a:t>
            </a:r>
            <a:endParaRPr lang="el-GR" sz="105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72" y="994661"/>
            <a:ext cx="27276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800" b="1" i="1" u="sng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Objective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 </a:t>
            </a: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present   a specifically designed software system </a:t>
            </a:r>
            <a:r>
              <a:rPr lang="en-US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that </a:t>
            </a: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offers the physician the capability: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archive patient data.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precisely calculate the degree of hair thinning 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use digital </a:t>
            </a:r>
            <a:r>
              <a:rPr lang="en-US" sz="800" dirty="0" err="1">
                <a:latin typeface="Helvetica" panose="020B0604020202020204" pitchFamily="34" charset="0"/>
                <a:cs typeface="Helvetica" panose="020B0604020202020204" pitchFamily="34" charset="0"/>
              </a:rPr>
              <a:t>trichometry</a:t>
            </a: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design the individual patient treatment planning. 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constantly monitor each patient follow up.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quantify the patient outcome.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The efficiency of the system  in diagnosis ,treatment and postoperative follow up  is evaluated in a  clinical case of a patient who underwent an FUE hair transplantation.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3345" y="2555561"/>
            <a:ext cx="3380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800" b="1" i="1" u="sng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Conclusion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/>
              <a:t>The </a:t>
            </a:r>
            <a:r>
              <a:rPr lang="en-US" sz="800" dirty="0"/>
              <a:t>CAD system aids  the physician to estimate  the correct number of hairs/grafts required for an optimal aesthetic result. Equally, the use of an integrated CAD system in hair restoration could prove to be a very useful tool in both diagnosis and follow up treatments because of its high degree of precision.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67857" y="451499"/>
            <a:ext cx="41554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Georgios </a:t>
            </a:r>
            <a:r>
              <a:rPr lang="en-US" sz="9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Zontos</a:t>
            </a:r>
            <a:r>
              <a:rPr lang="en-US" sz="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George </a:t>
            </a:r>
            <a:r>
              <a:rPr lang="en-US" sz="900" b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Nikiforidis</a:t>
            </a:r>
            <a:r>
              <a:rPr lang="en-US" sz="900" b="1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9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800" b="1" baseline="30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Department of Medical Physics, School of Medicine, University of </a:t>
            </a:r>
            <a:r>
              <a:rPr lang="en-US" sz="8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Patras</a:t>
            </a:r>
            <a:r>
              <a:rPr lang="en-US" sz="8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Greece</a:t>
            </a:r>
            <a:endParaRPr lang="el-GR" sz="8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689" y="610254"/>
            <a:ext cx="9361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G. Zontos, MD, PhD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09107" y="469683"/>
            <a:ext cx="33110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800" b="1" i="1" u="sng" dirty="0" smtClean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Material/Methods</a:t>
            </a:r>
            <a:endParaRPr lang="en-US" sz="800" b="1" i="1" u="sng" dirty="0">
              <a:solidFill>
                <a:srgbClr val="FFFF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47 year old patient visited our clinic in 2014 looking for a solution for his hair loss problem. As it is illustrated in </a:t>
            </a:r>
            <a:r>
              <a:rPr lang="en-US" sz="8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Figure 1</a:t>
            </a: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 the patient had thinning hair at the frontal part of the head. To quantify the extent of thinning, micrographs were taken from both the donor and problematic area, with a high resolution USB camera. The pictures were processed by the CAD system which calculated the decrease in hair quantity in the problematic </a:t>
            </a:r>
            <a:r>
              <a:rPr lang="en-US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area.</a:t>
            </a:r>
            <a:endParaRPr lang="en-US" sz="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Comparing microphotographs from the donor and recipient area as it is shown in </a:t>
            </a:r>
            <a:r>
              <a:rPr lang="en-US" sz="8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Figure 2</a:t>
            </a: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, the system precisely assessed that the hair density had decreased by  61.29%. Similarly, the system measured the curvature factor of the recipient area and found the total surface size to be </a:t>
            </a:r>
            <a:r>
              <a:rPr lang="en-US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59 cm</a:t>
            </a:r>
            <a:r>
              <a:rPr lang="en-US" sz="800" baseline="30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and the optimal number of hair follicles to be 2266 which corresponds to 738 grafts </a:t>
            </a:r>
            <a:r>
              <a:rPr lang="en-US" sz="8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(Fig.3)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827" y="2674812"/>
            <a:ext cx="54032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800" b="1" i="1" u="sng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Results/Discussion</a:t>
            </a:r>
            <a:r>
              <a:rPr lang="en-US" sz="800" i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US" sz="800" i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) The final result of the patient is shown in </a:t>
            </a:r>
            <a:r>
              <a:rPr lang="en-US" sz="8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Figure 4</a:t>
            </a:r>
            <a:r>
              <a:rPr lang="en-US" sz="800" dirty="0">
                <a:latin typeface="Helvetica" panose="020B0604020202020204" pitchFamily="34" charset="0"/>
                <a:cs typeface="Helvetica" panose="020B0604020202020204" pitchFamily="34" charset="0"/>
              </a:rPr>
              <a:t>. The trend-line of monitoring changes in hair density for all follow up data can be seen easily in a diagram. </a:t>
            </a:r>
            <a:r>
              <a:rPr lang="en-US" sz="8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(Fig5) </a:t>
            </a:r>
            <a:r>
              <a:rPr lang="en-US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8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793" y="197844"/>
            <a:ext cx="8679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6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DISCLOSURES: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6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Authors have no relevant financial relationships or conflict of interest to declare  </a:t>
            </a:r>
            <a:endParaRPr lang="el-GR" sz="6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79" y="9653"/>
            <a:ext cx="634352" cy="600601"/>
          </a:xfrm>
          <a:prstGeom prst="rect">
            <a:avLst/>
          </a:prstGeom>
        </p:spPr>
      </p:pic>
      <p:pic>
        <p:nvPicPr>
          <p:cNvPr id="1027" name="Picture 3" descr="\\Acer_pc\metafores\GHR\ΣΕΠΤΕΜΒΡΙΟΣ_2016\Fotos\Fotos with legends\Figure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5" y="3290363"/>
            <a:ext cx="1008112" cy="123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Acer_pc\metafores\GHR\ΣΕΠΤΕΜΒΡΙΟΣ_2016\Fotos\Fotos with legends\Figure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752" y="3290363"/>
            <a:ext cx="1253914" cy="181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Acer_pc\metafores\GHR\ΣΕΠΤΕΜΒΡΙΟΣ_2016\Fotos\Fotos with legends\Figure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01" y="3159989"/>
            <a:ext cx="2883944" cy="194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METAFORES\GHR\ΣΕΠΤΕΜΒΡΙΟΣ_2016\Fotos\Fotos with legends\Figure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21" y="3386557"/>
            <a:ext cx="2877697" cy="171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524" y="820138"/>
            <a:ext cx="3194821" cy="211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ZURE">
  <a:themeElements>
    <a:clrScheme name="1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CC99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B98AE7"/>
      </a:accent6>
      <a:hlink>
        <a:srgbClr val="6600CC"/>
      </a:hlink>
      <a:folHlink>
        <a:srgbClr val="6699FF"/>
      </a:folHlink>
    </a:clrScheme>
    <a:fontScheme name="1_AZURE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ZURE 4">
        <a:dk1>
          <a:srgbClr val="000000"/>
        </a:dk1>
        <a:lt1>
          <a:srgbClr val="FFFFFF"/>
        </a:lt1>
        <a:dk2>
          <a:srgbClr val="009999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ACACA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ZURE 5">
        <a:dk1>
          <a:srgbClr val="000000"/>
        </a:dk1>
        <a:lt1>
          <a:srgbClr val="FFFFFF"/>
        </a:lt1>
        <a:dk2>
          <a:srgbClr val="66CC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B8E2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ZURE 6">
        <a:dk1>
          <a:srgbClr val="000000"/>
        </a:dk1>
        <a:lt1>
          <a:srgbClr val="FFFFFF"/>
        </a:lt1>
        <a:dk2>
          <a:srgbClr val="CC3300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E2ADAA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</TotalTime>
  <Words>325</Words>
  <Application>Microsoft Office PowerPoint</Application>
  <PresentationFormat>Προβολή στην οθόνη (16:9)</PresentationFormat>
  <Paragraphs>23</Paragraphs>
  <Slides>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7" baseType="lpstr">
      <vt:lpstr>Wingdings</vt:lpstr>
      <vt:lpstr>Times New Roman</vt:lpstr>
      <vt:lpstr>Arial</vt:lpstr>
      <vt:lpstr>Helvetica</vt:lpstr>
      <vt:lpstr>Calibri</vt:lpstr>
      <vt:lpstr>1_AZURE</vt:lpstr>
      <vt:lpstr>Παρουσίαση του PowerPoint</vt:lpstr>
    </vt:vector>
  </TitlesOfParts>
  <Company>TT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Tedd</dc:creator>
  <cp:lastModifiedBy>George Zontos</cp:lastModifiedBy>
  <cp:revision>74</cp:revision>
  <cp:lastPrinted>2016-08-28T21:29:31Z</cp:lastPrinted>
  <dcterms:created xsi:type="dcterms:W3CDTF">2015-06-22T07:45:34Z</dcterms:created>
  <dcterms:modified xsi:type="dcterms:W3CDTF">2016-10-12T16:55:54Z</dcterms:modified>
</cp:coreProperties>
</file>